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486"/>
          <c:y val="0.1555411525262462"/>
          <c:w val="0.58664979204131573"/>
          <c:h val="0.735278044242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21691778818956392"/>
          <c:y val="0.41865396598445892"/>
          <c:w val="0.78308221181043736"/>
          <c:h val="0.5813460340155446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35458375940088332"/>
          <c:h val="0.3751957791437133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2014 г.</c:v>
                </c:pt>
              </c:strCache>
            </c:strRef>
          </c:tx>
          <c:dLbls>
            <c:dLbl>
              <c:idx val="0"/>
              <c:layout>
                <c:manualLayout>
                  <c:x val="-7.5256982744944523E-2"/>
                  <c:y val="4.879268766673193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9.4758547427295725E-2"/>
                  <c:y val="2.129966609543663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Республиканская субвенция 569,4 млн.руб.</c:v>
                </c:pt>
                <c:pt idx="1">
                  <c:v>Родительская плата 572,1млн.руб</c:v>
                </c:pt>
                <c:pt idx="2">
                  <c:v>Муниципальный бюджет 927,0 млн.руб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0.27</c:v>
                </c:pt>
                <c:pt idx="1">
                  <c:v>0.28000000000000008</c:v>
                </c:pt>
                <c:pt idx="2">
                  <c:v>0.44000000000000039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35696999107229016"/>
          <c:y val="0.12720029786724932"/>
          <c:w val="0.6322317644978227"/>
          <c:h val="0.72564063763030784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FD44D87-3184-432C-87B8-72E9688CF452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690 от 26.09.2014 г. (средний размер родительской платы составляет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1522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1672 руб. - от 1 до 3 лет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28B18F8-FB3D-42CA-BFBA-BD579EDA4F44}" type="parTrans" cxnId="{A3AA6763-6566-42DA-B07D-DB263CDD70CD}">
      <dgm:prSet/>
      <dgm:spPr/>
      <dgm:t>
        <a:bodyPr/>
        <a:lstStyle/>
        <a:p>
          <a:endParaRPr lang="ru-RU"/>
        </a:p>
      </dgm:t>
    </dgm:pt>
    <dgm:pt modelId="{B4F181EC-921C-4303-9FA5-E5A59F15F78C}" type="sibTrans" cxnId="{A3AA6763-6566-42DA-B07D-DB263CDD70CD}">
      <dgm:prSet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Детей, у которых один из родителей инвалид </a:t>
          </a:r>
          <a:r>
            <a:rPr lang="en-US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 </a:t>
          </a: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или </a:t>
          </a:r>
          <a:r>
            <a:rPr lang="en-US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II</a:t>
          </a: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группы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военнослужащих срочной службы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где один из родителей является участником ликвидации аварии на Чернобыльской АЭС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в которых один из родителей –инвалид вследствие ранения, контузии на территориях Чеченской Республики</a:t>
          </a:r>
          <a:endParaRPr lang="ru-RU" sz="13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3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09213957-82ED-4769-854E-D5569C60989C}" type="pres">
      <dgm:prSet presAssocID="{3FD44D87-3184-432C-87B8-72E9688CF452}" presName="textNode" presStyleLbl="node1" presStyleIdx="1" presStyleCnt="3" custScaleX="147517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E4124-85E4-4F4C-BC61-B9E1151E246D}" type="pres">
      <dgm:prSet presAssocID="{B4F181EC-921C-4303-9FA5-E5A59F15F78C}" presName="sibTrans" presStyleCnt="0"/>
      <dgm:spPr/>
    </dgm:pt>
    <dgm:pt modelId="{77EA749A-B69B-46FD-8281-978886B736B0}" type="pres">
      <dgm:prSet presAssocID="{BEC22709-C255-4DC9-A1B1-0E0797A6FF55}" presName="textNode" presStyleLbl="node1" presStyleIdx="2" presStyleCnt="3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2380E087-37E2-43A8-9613-8DEC17214B88}" type="presOf" srcId="{3FD44D87-3184-432C-87B8-72E9688CF452}" destId="{09213957-82ED-4769-854E-D5569C60989C}" srcOrd="0" destOrd="0" presId="urn:microsoft.com/office/officeart/2005/8/layout/hProcess9"/>
    <dgm:cxn modelId="{3F0E216A-1FB7-442E-9F53-3AB923F94EB6}" srcId="{8EF6376A-BBDD-4A35-AED2-2658B142E491}" destId="{BEC22709-C255-4DC9-A1B1-0E0797A6FF55}" srcOrd="2" destOrd="0" parTransId="{844C607E-B598-4749-9BF3-C328B56F6707}" sibTransId="{7D927EE5-1238-40C9-A1AB-26ADAD2979FC}"/>
    <dgm:cxn modelId="{A3AA6763-6566-42DA-B07D-DB263CDD70CD}" srcId="{8EF6376A-BBDD-4A35-AED2-2658B142E491}" destId="{3FD44D87-3184-432C-87B8-72E9688CF452}" srcOrd="1" destOrd="0" parTransId="{B28B18F8-FB3D-42CA-BFBA-BD579EDA4F44}" sibTransId="{B4F181EC-921C-4303-9FA5-E5A59F15F78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46FF310D-FE90-42B2-B85C-23B00747ECA3}" type="presParOf" srcId="{883D950B-BBEB-4921-B847-D9BDF2C99D38}" destId="{09213957-82ED-4769-854E-D5569C60989C}" srcOrd="2" destOrd="0" presId="urn:microsoft.com/office/officeart/2005/8/layout/hProcess9"/>
    <dgm:cxn modelId="{FC4B563F-2AEA-4427-AB75-B4825E4F6590}" type="presParOf" srcId="{883D950B-BBEB-4921-B847-D9BDF2C99D38}" destId="{49EE4124-85E4-4F4C-BC61-B9E1151E246D}" srcOrd="3" destOrd="0" presId="urn:microsoft.com/office/officeart/2005/8/layout/hProcess9"/>
    <dgm:cxn modelId="{AE387CF8-741F-48F9-9BFB-C662A1FCDE36}" type="presParOf" srcId="{883D950B-BBEB-4921-B847-D9BDF2C99D38}" destId="{77EA749A-B69B-46FD-8281-978886B736B0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507656" y="0"/>
          <a:ext cx="5753439" cy="425504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127704" y="0"/>
          <a:ext cx="2196525" cy="42550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Детей, у которых один из родителей инвалид </a:t>
          </a:r>
          <a:r>
            <a: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 </a:t>
          </a: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или </a:t>
          </a:r>
          <a:r>
            <a: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II</a:t>
          </a: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группы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военнослужащих срочной </a:t>
          </a: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службы, ставший инвалидом</a:t>
          </a:r>
          <a:endParaRPr lang="ru-RU" sz="12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где один из родителей является участником ликвидации аварии на Чернобыльской АЭС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в которых один из родителей –инвалид вследствие ранения, контузии на территориях Чеченской Республики</a:t>
          </a:r>
          <a:endParaRPr lang="ru-RU" sz="1200" kern="12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27704" y="0"/>
        <a:ext cx="2196525" cy="4255043"/>
      </dsp:txXfrm>
    </dsp:sp>
    <dsp:sp modelId="{09213957-82ED-4769-854E-D5569C60989C}">
      <dsp:nvSpPr>
        <dsp:cNvPr id="0" name=""/>
        <dsp:cNvSpPr/>
      </dsp:nvSpPr>
      <dsp:spPr>
        <a:xfrm>
          <a:off x="2487499" y="0"/>
          <a:ext cx="2038840" cy="4255043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690 от 26.09.2014 г. (средний размер родительской платы составляет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1401руб. – от 3 до 7 лет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1553 руб. - от 1 до 3 лет</a:t>
          </a:r>
          <a:endParaRPr lang="ru-RU" sz="1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7499" y="0"/>
        <a:ext cx="2038840" cy="4255043"/>
      </dsp:txXfrm>
    </dsp:sp>
    <dsp:sp modelId="{77EA749A-B69B-46FD-8281-978886B736B0}">
      <dsp:nvSpPr>
        <dsp:cNvPr id="0" name=""/>
        <dsp:cNvSpPr/>
      </dsp:nvSpPr>
      <dsp:spPr>
        <a:xfrm>
          <a:off x="4689610" y="0"/>
          <a:ext cx="1951436" cy="425504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89610" y="0"/>
        <a:ext cx="1951436" cy="425504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2016г.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93033150"/>
              </p:ext>
            </p:extLst>
          </p:nvPr>
        </p:nvGraphicFramePr>
        <p:xfrm>
          <a:off x="0" y="1357298"/>
          <a:ext cx="9001156" cy="507666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151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10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911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844,6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1822,82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215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5624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700, 5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844,6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1042,9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1887,54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1122,56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2033,36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2755,7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519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4290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1961,40</a:t>
                      </a:r>
                      <a:endParaRPr lang="ru-RU" sz="14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291,8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186,4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120,4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598,6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180,78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588,21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1837,99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2016г.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1895170"/>
              </p:ext>
            </p:extLst>
          </p:nvPr>
        </p:nvGraphicFramePr>
        <p:xfrm>
          <a:off x="0" y="1356455"/>
          <a:ext cx="9001156" cy="50350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34203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24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521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1968,4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2126,6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327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5624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700, 5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902,34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1465,74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1577,66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3177,56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39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4290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148,8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114,6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263,4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263,4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104,83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256,13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2065,2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2170,07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2016г.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0" y="1400656"/>
          <a:ext cx="8929714" cy="510017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18"/>
                <a:gridCol w="857256"/>
                <a:gridCol w="857256"/>
                <a:gridCol w="785818"/>
                <a:gridCol w="785818"/>
                <a:gridCol w="857256"/>
                <a:gridCol w="714380"/>
                <a:gridCol w="785818"/>
                <a:gridCol w="714378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2249,6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2430,4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5624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700, 5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621,14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903,34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666,86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3739,96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4040,5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4290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1961,40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2322,8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в 2015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571876"/>
            <a:ext cx="7963248" cy="30974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1 млрд. 824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                                                        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70% фонда оплаты труда педагогического персонала</a:t>
            </a:r>
            <a:endParaRPr lang="ru-RU" sz="105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30% фонда оплаты труда педагогического персонала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20% коммунальные услуги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9% налоги                                                                                                  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1% прочие  услуги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38% фонда оплаты труда прочего персонала ( помощников воспитателей,       медицинских сотрудников, сотрудников  пищеблока, техперсонал)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2% расходы на питание воспитанников</a:t>
            </a:r>
          </a:p>
          <a:p>
            <a:pPr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Родительская плата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43% фонд оплаты труда прочего персонала ( помощников воспитателей,       медицинских сотрудников, сотрудников  пищеблока, техперсонал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55% расходы на питание воспитанников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2%  медикаменты и моющие средства</a:t>
            </a: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="" xmlns:p14="http://schemas.microsoft.com/office/powerpoint/2010/main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3674917241"/>
              </p:ext>
            </p:extLst>
          </p:nvPr>
        </p:nvGraphicFramePr>
        <p:xfrm>
          <a:off x="1857356" y="1500174"/>
          <a:ext cx="5143536" cy="2454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="" xmlns:p14="http://schemas.microsoft.com/office/powerpoint/2010/main" val="1098441894"/>
              </p:ext>
            </p:extLst>
          </p:nvPr>
        </p:nvGraphicFramePr>
        <p:xfrm>
          <a:off x="0" y="2143117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2016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2015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405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454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2539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2358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1293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1203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1495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71461839"/>
              </p:ext>
            </p:extLst>
          </p:nvPr>
        </p:nvGraphicFramePr>
        <p:xfrm>
          <a:off x="0" y="4071942"/>
          <a:ext cx="8572528" cy="25871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42"/>
                <a:gridCol w="1000132"/>
                <a:gridCol w="1000132"/>
                <a:gridCol w="928694"/>
                <a:gridCol w="1000132"/>
                <a:gridCol w="928694"/>
                <a:gridCol w="706755"/>
                <a:gridCol w="678095"/>
                <a:gridCol w="68685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405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454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227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4060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3569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2618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2016г. 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54731297"/>
              </p:ext>
            </p:extLst>
          </p:nvPr>
        </p:nvGraphicFramePr>
        <p:xfrm>
          <a:off x="71407" y="1214421"/>
          <a:ext cx="8929753" cy="4909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790"/>
                <a:gridCol w="943795"/>
                <a:gridCol w="798596"/>
                <a:gridCol w="798596"/>
                <a:gridCol w="798596"/>
                <a:gridCol w="798596"/>
                <a:gridCol w="798596"/>
                <a:gridCol w="798596"/>
                <a:gridCol w="810208"/>
                <a:gridCol w="714384"/>
              </a:tblGrid>
              <a:tr h="135151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1329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1422,4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2413,8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2590,2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4023  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8046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980,7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1329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1793,76 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3122,76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1915,54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3337,94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3942,5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4230,7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2012 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6036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524,6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546,94 568,54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1640,08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577,58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597,03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2433,91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2612,4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00037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2016г. 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520441"/>
              </p:ext>
            </p:extLst>
          </p:nvPr>
        </p:nvGraphicFramePr>
        <p:xfrm>
          <a:off x="0" y="1142984"/>
          <a:ext cx="9001155" cy="5244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857878"/>
                <a:gridCol w="838564"/>
                <a:gridCol w="871192"/>
                <a:gridCol w="798593"/>
                <a:gridCol w="798593"/>
                <a:gridCol w="798593"/>
                <a:gridCol w="798593"/>
                <a:gridCol w="725993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926,7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990,7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2816,1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3021,9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8634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926,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1592,61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2519,31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990,7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1699,69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2690,39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4545,9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6036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6475,5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323,4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446,34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306,98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1076,72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469,63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316,36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1129,29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2997,8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b="1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b="1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3216,91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2016г.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5646367"/>
              </p:ext>
            </p:extLst>
          </p:nvPr>
        </p:nvGraphicFramePr>
        <p:xfrm>
          <a:off x="0" y="1310648"/>
          <a:ext cx="9072594" cy="504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18"/>
                <a:gridCol w="928694"/>
                <a:gridCol w="857256"/>
                <a:gridCol w="785818"/>
                <a:gridCol w="785818"/>
                <a:gridCol w="785818"/>
                <a:gridCol w="785818"/>
                <a:gridCol w="785818"/>
                <a:gridCol w="783913"/>
                <a:gridCol w="787723"/>
              </a:tblGrid>
              <a:tr h="12858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524,4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3218,4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3453,6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314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8046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700, 5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524,4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1190,31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1714,71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1267,99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1826,99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5350,6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5741,61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53512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6036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245,14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367,34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253,73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381,13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3707,26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3965,07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00636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00636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0063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1159</TotalTime>
  <Words>1884</Words>
  <Application>Microsoft Office PowerPoint</Application>
  <PresentationFormat>Экран (4:3)</PresentationFormat>
  <Paragraphs>961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ZamUser</cp:lastModifiedBy>
  <cp:revision>175</cp:revision>
  <cp:lastPrinted>2014-11-13T06:47:57Z</cp:lastPrinted>
  <dcterms:created xsi:type="dcterms:W3CDTF">2014-12-02T12:06:07Z</dcterms:created>
  <dcterms:modified xsi:type="dcterms:W3CDTF">2015-12-14T05:31:47Z</dcterms:modified>
</cp:coreProperties>
</file>